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1" r:id="rId3"/>
    <p:sldId id="273" r:id="rId4"/>
    <p:sldId id="278" r:id="rId5"/>
    <p:sldId id="277" r:id="rId6"/>
    <p:sldId id="279" r:id="rId7"/>
    <p:sldId id="280" r:id="rId8"/>
    <p:sldId id="281" r:id="rId9"/>
    <p:sldId id="282" r:id="rId10"/>
    <p:sldId id="283" r:id="rId11"/>
    <p:sldId id="268" r:id="rId12"/>
    <p:sldId id="274" r:id="rId13"/>
    <p:sldId id="275" r:id="rId14"/>
    <p:sldId id="269" r:id="rId15"/>
    <p:sldId id="284" r:id="rId16"/>
    <p:sldId id="285" r:id="rId17"/>
    <p:sldId id="287" r:id="rId18"/>
  </p:sldIdLst>
  <p:sldSz cx="12192000" cy="6858000"/>
  <p:notesSz cx="9866313" cy="67357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90B8"/>
    <a:srgbClr val="C00000"/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12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1">
                  <c:v>3.2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40-42D2-AEEE-1DB3D401ED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2092959"/>
        <c:axId val="2012093791"/>
      </c:scatterChart>
      <c:valAx>
        <c:axId val="2012092959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r"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가맹점 수</a:t>
                </a:r>
              </a:p>
            </c:rich>
          </c:tx>
          <c:layout>
            <c:manualLayout>
              <c:xMode val="edge"/>
              <c:yMode val="edge"/>
              <c:x val="0.94081516009948118"/>
              <c:y val="0.778638187779735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r"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3791"/>
        <c:crosses val="autoZero"/>
        <c:crossBetween val="midCat"/>
      </c:valAx>
      <c:valAx>
        <c:axId val="201209379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사용량</a:t>
                </a:r>
              </a:p>
            </c:rich>
          </c:tx>
          <c:layout>
            <c:manualLayout>
              <c:xMode val="edge"/>
              <c:yMode val="edge"/>
              <c:x val="1.3091606855578771E-2"/>
              <c:y val="9.0144907187355072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29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40대</c:v>
                </c:pt>
                <c:pt idx="4">
                  <c:v>50대</c:v>
                </c:pt>
                <c:pt idx="5">
                  <c:v>60대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0.7</c:v>
                </c:pt>
                <c:pt idx="1">
                  <c:v>0.8</c:v>
                </c:pt>
                <c:pt idx="2">
                  <c:v>0.5</c:v>
                </c:pt>
                <c:pt idx="3">
                  <c:v>0.6</c:v>
                </c:pt>
                <c:pt idx="4">
                  <c:v>0.3</c:v>
                </c:pt>
                <c:pt idx="5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42-43B2-95B9-FDBE5CC7BD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587919"/>
        <c:axId val="2050583759"/>
      </c:barChart>
      <c:catAx>
        <c:axId val="2050587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2050583759"/>
        <c:crosses val="autoZero"/>
        <c:auto val="1"/>
        <c:lblAlgn val="ctr"/>
        <c:lblOffset val="100"/>
        <c:noMultiLvlLbl val="0"/>
      </c:catAx>
      <c:valAx>
        <c:axId val="2050583759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0505879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필요도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음식</c:v>
                </c:pt>
                <c:pt idx="1">
                  <c:v>관광지</c:v>
                </c:pt>
                <c:pt idx="2">
                  <c:v>교육비</c:v>
                </c:pt>
                <c:pt idx="3">
                  <c:v>쇼핑</c:v>
                </c:pt>
                <c:pt idx="4">
                  <c:v>통신비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0.5</c:v>
                </c:pt>
                <c:pt idx="1">
                  <c:v>0.9</c:v>
                </c:pt>
                <c:pt idx="2">
                  <c:v>0.2</c:v>
                </c:pt>
                <c:pt idx="3">
                  <c:v>0.1</c:v>
                </c:pt>
                <c:pt idx="4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97-4233-B5D9-CF0A1E33F1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5031647"/>
        <c:axId val="45029983"/>
      </c:barChart>
      <c:catAx>
        <c:axId val="45031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45029983"/>
        <c:crosses val="autoZero"/>
        <c:auto val="1"/>
        <c:lblAlgn val="ctr"/>
        <c:lblOffset val="100"/>
        <c:noMultiLvlLbl val="0"/>
      </c:catAx>
      <c:valAx>
        <c:axId val="45029983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450316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82.16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5C-5B4A-B95A-255D7103FB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89.42</c:v>
                </c:pt>
                <c:pt idx="1">
                  <c:v>81.42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5C-5B4A-B95A-255D7103FB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80.91</c:v>
                </c:pt>
                <c:pt idx="1">
                  <c:v>81.459999999999994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5C-5B4A-B95A-255D7103FB4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Gradient Boost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85.89</c:v>
                </c:pt>
                <c:pt idx="1">
                  <c:v>80.739999999999995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A5C-5B4A-B95A-255D7103FB4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XG Boost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82.96</c:v>
                </c:pt>
                <c:pt idx="1">
                  <c:v>81.28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A5C-5B4A-B95A-255D7103FB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6928927"/>
        <c:axId val="1702513151"/>
      </c:barChart>
      <c:catAx>
        <c:axId val="2106928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pPr>
            <a:endParaRPr lang="ko-KR"/>
          </a:p>
        </c:txPr>
        <c:crossAx val="1702513151"/>
        <c:crosses val="autoZero"/>
        <c:auto val="1"/>
        <c:lblAlgn val="ctr"/>
        <c:lblOffset val="100"/>
        <c:noMultiLvlLbl val="0"/>
      </c:catAx>
      <c:valAx>
        <c:axId val="1702513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pPr>
            <a:endParaRPr lang="ko-KR"/>
          </a:p>
        </c:txPr>
        <c:crossAx val="21069289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82.16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B1-4749-B796-8DDEE1EBE73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89.42</c:v>
                </c:pt>
                <c:pt idx="1">
                  <c:v>81.42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B1-4749-B796-8DDEE1EBE73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80.91</c:v>
                </c:pt>
                <c:pt idx="1">
                  <c:v>81.459999999999994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B1-4749-B796-8DDEE1EBE73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Gradient Boost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85.89</c:v>
                </c:pt>
                <c:pt idx="1">
                  <c:v>80.739999999999995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B1-4749-B796-8DDEE1EBE73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XG Boost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TF-IDF</c:v>
                </c:pt>
                <c:pt idx="1">
                  <c:v>Word2Vec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82.96</c:v>
                </c:pt>
                <c:pt idx="1">
                  <c:v>81.28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B1-4749-B796-8DDEE1EBE7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6928927"/>
        <c:axId val="1702513151"/>
      </c:barChart>
      <c:catAx>
        <c:axId val="2106928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pPr>
            <a:endParaRPr lang="ko-KR"/>
          </a:p>
        </c:txPr>
        <c:crossAx val="1702513151"/>
        <c:crosses val="autoZero"/>
        <c:auto val="1"/>
        <c:lblAlgn val="ctr"/>
        <c:lblOffset val="100"/>
        <c:noMultiLvlLbl val="0"/>
      </c:catAx>
      <c:valAx>
        <c:axId val="1702513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defRPr>
            </a:pPr>
            <a:endParaRPr lang="ko-KR"/>
          </a:p>
        </c:txPr>
        <c:crossAx val="21069289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5FD7E-4A5A-4730-998E-75611CF2E152}" type="datetimeFigureOut">
              <a:rPr lang="ko-KR" altLang="en-US" smtClean="0"/>
              <a:t>2021. 4. 1.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E6246-6A96-4E46-BBD3-49BC91B2AF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97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88628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9A5D95-D390-964C-908D-20EC2ED017A5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13063" y="841375"/>
            <a:ext cx="4040187" cy="2273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66BFFA-9159-D74E-A087-17398BFAE98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1222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75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18390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141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5967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9605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215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356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41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899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0214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611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2021. 4. 1.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3038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1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C196B-FEA3-434A-A8F5-EEF17965F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318569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타지역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대비 결제금액이 많은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업종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2330E54-91F8-A844-A068-7C2865CD41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171"/>
          <a:stretch/>
        </p:blipFill>
        <p:spPr>
          <a:xfrm>
            <a:off x="0" y="2535433"/>
            <a:ext cx="3185739" cy="322356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865FF02-7D53-A24A-B9E3-9A74576EA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54" r="2901"/>
          <a:stretch/>
        </p:blipFill>
        <p:spPr>
          <a:xfrm>
            <a:off x="3180005" y="3359234"/>
            <a:ext cx="3178282" cy="3200178"/>
          </a:xfrm>
          <a:prstGeom prst="rect">
            <a:avLst/>
          </a:prstGeom>
        </p:spPr>
      </p:pic>
      <p:graphicFrame>
        <p:nvGraphicFramePr>
          <p:cNvPr id="8" name="표 56">
            <a:extLst>
              <a:ext uri="{FF2B5EF4-FFF2-40B4-BE49-F238E27FC236}">
                <a16:creationId xmlns:a16="http://schemas.microsoft.com/office/drawing/2014/main" id="{F0E692B7-746B-E14B-8D4E-EBE4C7437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315366"/>
              </p:ext>
            </p:extLst>
          </p:nvPr>
        </p:nvGraphicFramePr>
        <p:xfrm>
          <a:off x="6593467" y="3288201"/>
          <a:ext cx="48899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493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3309088352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가맹점업종명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총결제금액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평균결제금액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일반휴게음식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119254158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59076898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유통업</a:t>
                      </a:r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비영리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50141730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5705746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  <p:sp>
        <p:nvSpPr>
          <p:cNvPr id="9" name="내용 개체 틀 1">
            <a:extLst>
              <a:ext uri="{FF2B5EF4-FFF2-40B4-BE49-F238E27FC236}">
                <a16:creationId xmlns:a16="http://schemas.microsoft.com/office/drawing/2014/main" id="{C408305E-6F75-F34E-BE30-9A2A95EB9803}"/>
              </a:ext>
            </a:extLst>
          </p:cNvPr>
          <p:cNvSpPr txBox="1">
            <a:spLocks/>
          </p:cNvSpPr>
          <p:nvPr/>
        </p:nvSpPr>
        <p:spPr>
          <a:xfrm>
            <a:off x="6242977" y="2779596"/>
            <a:ext cx="5705183" cy="38146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X-axis: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가맹점업종명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Y-axis: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총결제금액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평균결제금액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개를 찾아 나누어 표시함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경기도 전체 평균 결제 금액과 비교함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시각화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pyplot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로컬 서버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dash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0E3214-322D-3743-A712-7219BF2DE352}"/>
              </a:ext>
            </a:extLst>
          </p:cNvPr>
          <p:cNvGrpSpPr/>
          <p:nvPr/>
        </p:nvGrpSpPr>
        <p:grpSpPr>
          <a:xfrm>
            <a:off x="8010792" y="2301050"/>
            <a:ext cx="799258" cy="987151"/>
            <a:chOff x="8103103" y="2170425"/>
            <a:chExt cx="799258" cy="987151"/>
          </a:xfrm>
        </p:grpSpPr>
        <p:sp>
          <p:nvSpPr>
            <p:cNvPr id="11" name="아래쪽 화살표[D] 10">
              <a:extLst>
                <a:ext uri="{FF2B5EF4-FFF2-40B4-BE49-F238E27FC236}">
                  <a16:creationId xmlns:a16="http://schemas.microsoft.com/office/drawing/2014/main" id="{4DCC05CC-3714-AB43-96B1-CD0FE1FD7905}"/>
                </a:ext>
              </a:extLst>
            </p:cNvPr>
            <p:cNvSpPr/>
            <p:nvPr/>
          </p:nvSpPr>
          <p:spPr>
            <a:xfrm>
              <a:off x="8383979" y="2539757"/>
              <a:ext cx="237507" cy="617819"/>
            </a:xfrm>
            <a:prstGeom prst="down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8C27E25-2CD3-3346-BC89-4729FE9BC5E0}"/>
                </a:ext>
              </a:extLst>
            </p:cNvPr>
            <p:cNvSpPr txBox="1"/>
            <p:nvPr/>
          </p:nvSpPr>
          <p:spPr>
            <a:xfrm>
              <a:off x="8103103" y="2170425"/>
              <a:ext cx="7992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</a:t>
              </a:r>
              <a:endParaRPr kumimoji="1"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33293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1192" y="2091720"/>
            <a:ext cx="11029615" cy="303957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텍스트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마이닝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(Text Mining)</a:t>
            </a: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텍스트 기반 데이터로부터 자연어 처리 기술을 바탕으로 기존에 알려지지 않은 유용한 패턴과 지식을 발견하는 과정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연구 분야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(Classification)</a:t>
            </a: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(Clustering)</a:t>
            </a: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(Extraction)</a:t>
            </a: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요약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(Summarization)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57927" y="3524436"/>
            <a:ext cx="8771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</a:p>
        </p:txBody>
      </p:sp>
      <p:sp>
        <p:nvSpPr>
          <p:cNvPr id="6" name="오른쪽 화살표 5"/>
          <p:cNvSpPr/>
          <p:nvPr/>
        </p:nvSpPr>
        <p:spPr>
          <a:xfrm>
            <a:off x="6374168" y="3773932"/>
            <a:ext cx="781235" cy="701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Person 아이콘 - 무료 다운로드, PNG 및 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3951" y="3515559"/>
            <a:ext cx="1470733" cy="147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g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689" y="3211267"/>
            <a:ext cx="1158426" cy="112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at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1825" y="3091587"/>
            <a:ext cx="1103534" cy="136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157927" y="5206648"/>
            <a:ext cx="8771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</a:p>
        </p:txBody>
      </p:sp>
      <p:sp>
        <p:nvSpPr>
          <p:cNvPr id="15" name="오른쪽 화살표 14"/>
          <p:cNvSpPr/>
          <p:nvPr/>
        </p:nvSpPr>
        <p:spPr>
          <a:xfrm>
            <a:off x="6374168" y="5456144"/>
            <a:ext cx="781235" cy="701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6" name="Picture 8" descr="Computer 5 Icon - Free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251" y="5227594"/>
            <a:ext cx="1316433" cy="131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구름 모양 설명선 16"/>
          <p:cNvSpPr/>
          <p:nvPr/>
        </p:nvSpPr>
        <p:spPr>
          <a:xfrm>
            <a:off x="9067084" y="4719404"/>
            <a:ext cx="2874862" cy="1359206"/>
          </a:xfrm>
          <a:prstGeom prst="cloudCallout">
            <a:avLst>
              <a:gd name="adj1" fmla="val -61478"/>
              <a:gd name="adj2" fmla="val 4188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48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구름 모양 설명선 6"/>
          <p:cNvSpPr/>
          <p:nvPr/>
        </p:nvSpPr>
        <p:spPr>
          <a:xfrm>
            <a:off x="8914684" y="3116062"/>
            <a:ext cx="2874862" cy="1359206"/>
          </a:xfrm>
          <a:prstGeom prst="cloudCallout">
            <a:avLst>
              <a:gd name="adj1" fmla="val -61478"/>
              <a:gd name="adj2" fmla="val 4188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234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96935"/>
            <a:ext cx="11029615" cy="1955965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Text to Numeric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자연어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기계가 읽을 수 있는 언어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숫자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벡터 등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으로 바꾼다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주요 방법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Count-based : TF-IDF (Term Frequency – Inverse Document Frequency)</a:t>
            </a:r>
          </a:p>
          <a:p>
            <a:pPr lvl="2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Semantic-based : Word Embedding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420677"/>
              </p:ext>
            </p:extLst>
          </p:nvPr>
        </p:nvGraphicFramePr>
        <p:xfrm>
          <a:off x="2031999" y="4254981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1403381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45407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TF-IDF</a:t>
                      </a:r>
                      <a:r>
                        <a:rPr lang="en-US" altLang="ko-KR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matrix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Word Embedding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11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Sparse matrix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Dense matrix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5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빈도 수 기반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의미 기반 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(Distributional</a:t>
                      </a:r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hypothesis)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016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단어 자체 의미를 갖고있지 않음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다른 단어와의 관계를 갖고 있음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068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Training 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Training</a:t>
                      </a:r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685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가벼움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무거움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99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770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903126"/>
            <a:ext cx="11029615" cy="582908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(Term Frequency – Inverse Document Frequency)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6A5490-AF3F-2D42-89EE-86D36727AF87}"/>
                  </a:ext>
                </a:extLst>
              </p:cNvPr>
              <p:cNvSpPr txBox="1"/>
              <p:nvPr/>
            </p:nvSpPr>
            <p:spPr>
              <a:xfrm>
                <a:off x="993169" y="5516209"/>
                <a:ext cx="3937089" cy="3612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</a:rPr>
                      <m:t>𝑖𝑑𝑓</m:t>
                    </m:r>
                    <m:d>
                      <m:d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ko-KR" sz="1600" dirty="0"/>
                  <a:t> </a:t>
                </a:r>
                <a:endParaRPr kumimoji="1" lang="ko-KR" altLang="en-US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6A5490-AF3F-2D42-89EE-86D36727AF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169" y="5516209"/>
                <a:ext cx="3937089" cy="361253"/>
              </a:xfrm>
              <a:prstGeom prst="rect">
                <a:avLst/>
              </a:prstGeom>
              <a:blipFill>
                <a:blip r:embed="rId2"/>
                <a:stretch>
                  <a:fillRect l="-2477" b="-1864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48357863-51DA-A14E-8101-21DAF02B0BA4}"/>
              </a:ext>
            </a:extLst>
          </p:cNvPr>
          <p:cNvSpPr txBox="1">
            <a:spLocks/>
          </p:cNvSpPr>
          <p:nvPr/>
        </p:nvSpPr>
        <p:spPr>
          <a:xfrm>
            <a:off x="926494" y="5877462"/>
            <a:ext cx="3986869" cy="541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=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 *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6494" y="2416763"/>
            <a:ext cx="3094117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1: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먹고 싶은 사과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2: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먹고 싶은 바나나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3: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길고 노란 바나나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바나나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4: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저는 과일이 좋아요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999398"/>
              </p:ext>
            </p:extLst>
          </p:nvPr>
        </p:nvGraphicFramePr>
        <p:xfrm>
          <a:off x="5320629" y="2486034"/>
          <a:ext cx="595788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25793">
                  <a:extLst>
                    <a:ext uri="{9D8B030D-6E8A-4147-A177-3AD203B41FA5}">
                      <a16:colId xmlns:a16="http://schemas.microsoft.com/office/drawing/2014/main" val="2875882712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91081862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332851404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4873867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2612824324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2795690636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10473102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80652586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539726263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9736770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과일이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먹고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바나나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싶은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좋아요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50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07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56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85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584293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457367" y="4315880"/>
            <a:ext cx="545151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t): 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특정 문서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특정 단어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등장 횟수</a:t>
            </a:r>
            <a:endParaRPr kumimoji="1" lang="en-US" altLang="ko-KR" sz="1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(t): 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특정 단어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가 등장한 문서의 수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t):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(t)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 반비례하는 수</a:t>
            </a:r>
            <a:endParaRPr kumimoji="1" lang="en-US" altLang="ko-KR" sz="1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398292"/>
              </p:ext>
            </p:extLst>
          </p:nvPr>
        </p:nvGraphicFramePr>
        <p:xfrm>
          <a:off x="5320629" y="4916044"/>
          <a:ext cx="614838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0993">
                  <a:extLst>
                    <a:ext uri="{9D8B030D-6E8A-4147-A177-3AD203B41FA5}">
                      <a16:colId xmlns:a16="http://schemas.microsoft.com/office/drawing/2014/main" val="2875882712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91081862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332851404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4873867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2612824324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2795690636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10473102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80652586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539726263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9736770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과일이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먹고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바나나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싶은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좋아요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50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07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56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0.5753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85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58429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E2933A6-9D61-8A42-BA44-ACD700301049}"/>
              </a:ext>
            </a:extLst>
          </p:cNvPr>
          <p:cNvSpPr txBox="1"/>
          <p:nvPr/>
        </p:nvSpPr>
        <p:spPr>
          <a:xfrm>
            <a:off x="8328398" y="396130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idf</a:t>
            </a:r>
            <a:endParaRPr kumimoji="1" lang="ko-KR" altLang="en-US" dirty="0"/>
          </a:p>
        </p:txBody>
      </p:sp>
      <p:sp>
        <p:nvSpPr>
          <p:cNvPr id="17" name="막힌 원호[B] 16">
            <a:extLst>
              <a:ext uri="{FF2B5EF4-FFF2-40B4-BE49-F238E27FC236}">
                <a16:creationId xmlns:a16="http://schemas.microsoft.com/office/drawing/2014/main" id="{FB290B43-CCF9-1947-978F-3CE23C52C9F4}"/>
              </a:ext>
            </a:extLst>
          </p:cNvPr>
          <p:cNvSpPr/>
          <p:nvPr/>
        </p:nvSpPr>
        <p:spPr>
          <a:xfrm>
            <a:off x="7672486" y="4315880"/>
            <a:ext cx="1744373" cy="1756566"/>
          </a:xfrm>
          <a:prstGeom prst="blockArc">
            <a:avLst>
              <a:gd name="adj1" fmla="val 10853347"/>
              <a:gd name="adj2" fmla="val 21599996"/>
              <a:gd name="adj3" fmla="val 4731"/>
            </a:avLst>
          </a:prstGeom>
          <a:solidFill>
            <a:srgbClr val="C00000">
              <a:alpha val="5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57F8BE-0D8F-F04E-9C67-0EEA793BDC5A}"/>
              </a:ext>
            </a:extLst>
          </p:cNvPr>
          <p:cNvSpPr/>
          <p:nvPr/>
        </p:nvSpPr>
        <p:spPr>
          <a:xfrm>
            <a:off x="8644129" y="5999294"/>
            <a:ext cx="118214" cy="584386"/>
          </a:xfrm>
          <a:prstGeom prst="rect">
            <a:avLst/>
          </a:prstGeom>
          <a:solidFill>
            <a:srgbClr val="4590B8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869E2E-A3FA-E741-BF7E-6369A435E8CE}"/>
              </a:ext>
            </a:extLst>
          </p:cNvPr>
          <p:cNvSpPr txBox="1"/>
          <p:nvPr/>
        </p:nvSpPr>
        <p:spPr>
          <a:xfrm>
            <a:off x="8700748" y="6273039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tf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139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CFD26E2-2176-8C43-8502-FF3E71C6FD1F}"/>
              </a:ext>
            </a:extLst>
          </p:cNvPr>
          <p:cNvSpPr txBox="1">
            <a:spLocks/>
          </p:cNvSpPr>
          <p:nvPr/>
        </p:nvSpPr>
        <p:spPr>
          <a:xfrm>
            <a:off x="581192" y="2103570"/>
            <a:ext cx="6840886" cy="34215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 Embedding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방법론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Word2Vec,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FastText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…</a:t>
            </a:r>
          </a:p>
          <a:p>
            <a:pPr lvl="1"/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비슷한 위치에 등장하는 단어들은 비슷한 의미를 가진다</a:t>
            </a:r>
            <a:endParaRPr kumimoji="1"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단어의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‘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’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다차원 공간에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분산화하는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방법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10000"/>
              </a:lnSpc>
            </a:pPr>
            <a:r>
              <a:rPr kumimoji="1" lang="ko-KR" altLang="en-US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주변에 있는 단어로 중간 단어 예측하기</a:t>
            </a:r>
            <a:endParaRPr kumimoji="1" lang="en-US" altLang="ko-KR" u="sng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10000"/>
              </a:lnSpc>
            </a:pPr>
            <a:r>
              <a:rPr kumimoji="1" lang="en-US" altLang="ko-KR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Center word : </a:t>
            </a:r>
            <a:r>
              <a:rPr kumimoji="1" lang="ko-KR" altLang="en-US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중간에 있는 단어</a:t>
            </a:r>
            <a:endParaRPr kumimoji="1" lang="en-US" altLang="ko-KR" sz="1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10000"/>
              </a:lnSpc>
            </a:pPr>
            <a:r>
              <a:rPr kumimoji="1" lang="en-US" altLang="ko-KR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Context word : </a:t>
            </a:r>
            <a:r>
              <a:rPr kumimoji="1" lang="ko-KR" altLang="en-US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주변에 있는 단어</a:t>
            </a:r>
            <a:endParaRPr kumimoji="1" lang="en-US" altLang="ko-KR" sz="1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10000"/>
              </a:lnSpc>
            </a:pPr>
            <a:r>
              <a:rPr kumimoji="1" lang="en-US" altLang="ko-KR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window : </a:t>
            </a:r>
            <a:r>
              <a:rPr kumimoji="1" lang="ko-KR" altLang="en-US" sz="1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앞뒤로 몇 개의 단어를 볼지 정하는 범위</a:t>
            </a:r>
            <a:endParaRPr kumimoji="1" lang="en-US" altLang="ko-KR" sz="1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10EAE-F6BE-E249-B4EF-9E8AA77A8032}"/>
              </a:ext>
            </a:extLst>
          </p:cNvPr>
          <p:cNvSpPr txBox="1"/>
          <p:nvPr/>
        </p:nvSpPr>
        <p:spPr>
          <a:xfrm>
            <a:off x="6096000" y="3466822"/>
            <a:ext cx="2045753" cy="29803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</a:t>
            </a:r>
            <a:r>
              <a:rPr kumimoji="1" lang="en-US" altLang="ko-KR" sz="1200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sat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</p:txBody>
      </p:sp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9149A2D4-C0C9-C847-819C-95FF55853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5804"/>
              </p:ext>
            </p:extLst>
          </p:nvPr>
        </p:nvGraphicFramePr>
        <p:xfrm>
          <a:off x="8284789" y="3271838"/>
          <a:ext cx="3727532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430">
                  <a:extLst>
                    <a:ext uri="{9D8B030D-6E8A-4147-A177-3AD203B41FA5}">
                      <a16:colId xmlns:a16="http://schemas.microsoft.com/office/drawing/2014/main" val="1152344880"/>
                    </a:ext>
                  </a:extLst>
                </a:gridCol>
                <a:gridCol w="2446102">
                  <a:extLst>
                    <a:ext uri="{9D8B030D-6E8A-4147-A177-3AD203B41FA5}">
                      <a16:colId xmlns:a16="http://schemas.microsoft.com/office/drawing/2014/main" val="61066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Center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Context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89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125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0, 1, 0, 0, 0, 0], 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54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1, 0, 0, 0, 0, 0], [0, 0, 0, 1, 0, 0, 0], 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787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0], 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046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0], [0, 0, 0, 1, 0, 0, 0], [0, 0, 0, 0, 0, 1,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544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1, 0,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511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36726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3C4FF39-2D9F-AE45-ADAB-FC719F9E0B98}"/>
              </a:ext>
            </a:extLst>
          </p:cNvPr>
          <p:cNvSpPr txBox="1"/>
          <p:nvPr/>
        </p:nvSpPr>
        <p:spPr>
          <a:xfrm>
            <a:off x="7921487" y="6329656"/>
            <a:ext cx="3211135" cy="4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예문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The fat cat sat on the mat window=2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378C910-46D6-2442-9377-63140249929B}"/>
              </a:ext>
            </a:extLst>
          </p:cNvPr>
          <p:cNvGrpSpPr/>
          <p:nvPr/>
        </p:nvGrpSpPr>
        <p:grpSpPr>
          <a:xfrm>
            <a:off x="357759" y="5267674"/>
            <a:ext cx="5162550" cy="1320388"/>
            <a:chOff x="333375" y="5121370"/>
            <a:chExt cx="5162550" cy="1320388"/>
          </a:xfrm>
        </p:grpSpPr>
        <p:sp>
          <p:nvSpPr>
            <p:cNvPr id="11" name="오른쪽 화살표 10"/>
            <p:cNvSpPr/>
            <p:nvPr/>
          </p:nvSpPr>
          <p:spPr>
            <a:xfrm>
              <a:off x="1823957" y="5895975"/>
              <a:ext cx="2295525" cy="342900"/>
            </a:xfrm>
            <a:prstGeom prst="right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모서리가 둥근 직사각형 2"/>
            <p:cNvSpPr/>
            <p:nvPr/>
          </p:nvSpPr>
          <p:spPr>
            <a:xfrm>
              <a:off x="333375" y="5581650"/>
              <a:ext cx="1304925" cy="860108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Context</a:t>
              </a:r>
            </a:p>
            <a:p>
              <a:pPr algn="ctr"/>
              <a:r>
                <a:rPr lang="en-US" altLang="ko-KR" dirty="0"/>
                <a:t>Word</a:t>
              </a:r>
              <a:endParaRPr lang="ko-KR" altLang="en-US" dirty="0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4191000" y="5581650"/>
              <a:ext cx="1304925" cy="860108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Center Word</a:t>
              </a:r>
              <a:endParaRPr lang="ko-KR" altLang="en-US" dirty="0"/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2381250" y="5625793"/>
              <a:ext cx="1082537" cy="8159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Machine</a:t>
              </a:r>
              <a:endParaRPr lang="ko-KR" altLang="en-US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64700" y="5121370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Training</a:t>
              </a:r>
              <a:endParaRPr lang="ko-KR" altLang="en-US" dirty="0"/>
            </a:p>
          </p:txBody>
        </p:sp>
      </p:grpSp>
      <p:graphicFrame>
        <p:nvGraphicFramePr>
          <p:cNvPr id="17" name="표 72">
            <a:extLst>
              <a:ext uri="{FF2B5EF4-FFF2-40B4-BE49-F238E27FC236}">
                <a16:creationId xmlns:a16="http://schemas.microsoft.com/office/drawing/2014/main" id="{CF0F13CD-EFF9-4249-8F3F-AC0B1B64D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108581"/>
              </p:ext>
            </p:extLst>
          </p:nvPr>
        </p:nvGraphicFramePr>
        <p:xfrm>
          <a:off x="8921801" y="2697030"/>
          <a:ext cx="1978025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</a:tblGrid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</a:tbl>
          </a:graphicData>
        </a:graphic>
      </p:graphicFrame>
      <p:sp>
        <p:nvSpPr>
          <p:cNvPr id="18" name="내용 개체 틀 3">
            <a:extLst>
              <a:ext uri="{FF2B5EF4-FFF2-40B4-BE49-F238E27FC236}">
                <a16:creationId xmlns:a16="http://schemas.microsoft.com/office/drawing/2014/main" id="{6F150B19-056D-DA43-BD48-D35856760C6B}"/>
              </a:ext>
            </a:extLst>
          </p:cNvPr>
          <p:cNvSpPr txBox="1">
            <a:spLocks/>
          </p:cNvSpPr>
          <p:nvPr/>
        </p:nvSpPr>
        <p:spPr>
          <a:xfrm>
            <a:off x="9020858" y="2078291"/>
            <a:ext cx="1779910" cy="575542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 Embedding 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결과</a:t>
            </a:r>
            <a:endParaRPr kumimoji="1"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 algn="ctr"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V(cat)</a:t>
            </a:r>
          </a:p>
        </p:txBody>
      </p:sp>
    </p:spTree>
    <p:extLst>
      <p:ext uri="{BB962C8B-B14F-4D97-AF65-F5344CB8AC3E}">
        <p14:creationId xmlns:p14="http://schemas.microsoft.com/office/powerpoint/2010/main" val="378796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F527B-4952-2846-8C4C-9CF4BC6E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3C581D-B514-8245-8B19-B805D1D6D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vs Word2Vec</a:t>
            </a: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Park, H., &amp; Kim, K. (2020). Impact of Word Embedding Methods on Performance of Sentiment Analysis with Machine Learning Techniques.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다양한 워드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임베딩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기법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(Bag of Words, TF-IDF, Word2Vec)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이 감성 분석의 성과에 미치는 영향을 확인하기 위한 비교 연구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ED3FCA83-47F2-A445-9542-C23B58209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865912"/>
              </p:ext>
            </p:extLst>
          </p:nvPr>
        </p:nvGraphicFramePr>
        <p:xfrm>
          <a:off x="227624" y="4153759"/>
          <a:ext cx="4011865" cy="2433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373">
                  <a:extLst>
                    <a:ext uri="{9D8B030D-6E8A-4147-A177-3AD203B41FA5}">
                      <a16:colId xmlns:a16="http://schemas.microsoft.com/office/drawing/2014/main" val="33776524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786325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58898556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75396890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167592664"/>
                    </a:ext>
                  </a:extLst>
                </a:gridCol>
              </a:tblGrid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Model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Precision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Recall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F1-score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Accuracy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98770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NB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82.43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82.36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82.39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82.16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7410835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SVM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91.21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87.77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89.46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89.42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840354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RF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84.51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78.59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80.91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819708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Gradient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Boosting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84.71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87.15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85.91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85.89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74563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XGBoost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84.62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81.85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83.21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82.96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992473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Average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83.54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84.48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84.27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556789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23DF61C-4EAF-0F4B-B8A1-DC76BBF2A2AB}"/>
              </a:ext>
            </a:extLst>
          </p:cNvPr>
          <p:cNvSpPr txBox="1"/>
          <p:nvPr/>
        </p:nvSpPr>
        <p:spPr>
          <a:xfrm>
            <a:off x="256032" y="3881147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(%)</a:t>
            </a:r>
            <a:endParaRPr kumimoji="1"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C4222EE4-0D05-C847-B1D7-E805DE565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290640"/>
              </p:ext>
            </p:extLst>
          </p:nvPr>
        </p:nvGraphicFramePr>
        <p:xfrm>
          <a:off x="4343984" y="4153759"/>
          <a:ext cx="4011865" cy="2433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373">
                  <a:extLst>
                    <a:ext uri="{9D8B030D-6E8A-4147-A177-3AD203B41FA5}">
                      <a16:colId xmlns:a16="http://schemas.microsoft.com/office/drawing/2014/main" val="33776524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786325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58898556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75396890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167592664"/>
                    </a:ext>
                  </a:extLst>
                </a:gridCol>
              </a:tblGrid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Model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Precision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Recall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F1-score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Accuracy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98770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NB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74.09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72.83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73.45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74.10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7410835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SVM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80.88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840354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RF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80.31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82.54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819708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Gradient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Boosting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80.03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80.56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80.74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74563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XGBoost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81.75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81.28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992473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Average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79.16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79.94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79.55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79.80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556789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6A99D9-0AA1-5D48-9DEB-376EA37DD7B4}"/>
              </a:ext>
            </a:extLst>
          </p:cNvPr>
          <p:cNvSpPr txBox="1"/>
          <p:nvPr/>
        </p:nvSpPr>
        <p:spPr>
          <a:xfrm>
            <a:off x="4372392" y="3881147"/>
            <a:ext cx="11683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 (%)</a:t>
            </a:r>
            <a:endParaRPr kumimoji="1"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D57281F8-EDCC-7A4E-A17F-501E58EBA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0983077"/>
              </p:ext>
            </p:extLst>
          </p:nvPr>
        </p:nvGraphicFramePr>
        <p:xfrm>
          <a:off x="8355849" y="4266994"/>
          <a:ext cx="3813426" cy="2433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1801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F527B-4952-2846-8C4C-9CF4BC6E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3C581D-B514-8245-8B19-B805D1D6D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vs Word2Vec</a:t>
            </a:r>
          </a:p>
          <a:p>
            <a:pPr lvl="1"/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임베딩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벡터 사용 목적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분류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요약 등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 따라 정확도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활용도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변이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 데이터 자체의 특성에 따라 정확도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활용도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변이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환경에 따라 제한적 사용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수집한 데이터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 및 분석 환경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  <p:graphicFrame>
        <p:nvGraphicFramePr>
          <p:cNvPr id="9" name="표 4">
            <a:extLst>
              <a:ext uri="{FF2B5EF4-FFF2-40B4-BE49-F238E27FC236}">
                <a16:creationId xmlns:a16="http://schemas.microsoft.com/office/drawing/2014/main" id="{264B8633-5FE7-7340-83C3-8B060B85F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501544"/>
              </p:ext>
            </p:extLst>
          </p:nvPr>
        </p:nvGraphicFramePr>
        <p:xfrm>
          <a:off x="227624" y="4153759"/>
          <a:ext cx="4011865" cy="2433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373">
                  <a:extLst>
                    <a:ext uri="{9D8B030D-6E8A-4147-A177-3AD203B41FA5}">
                      <a16:colId xmlns:a16="http://schemas.microsoft.com/office/drawing/2014/main" val="33776524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786325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58898556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75396890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167592664"/>
                    </a:ext>
                  </a:extLst>
                </a:gridCol>
              </a:tblGrid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Model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Precision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Recall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F1-score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Accuracy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98770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NB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82.43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82.36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82.39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82.16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7410835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SVM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91.21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87.77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89.46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89.42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840354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RF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84.51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78.59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80.91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819708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Gradient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Boosting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84.71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87.15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85.91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85.89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74563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XGBoost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84.62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81.85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83.21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82.96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992473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Average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85.50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83.54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84.48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84.27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556789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91C5C4B-1C0A-7044-8173-9C01272F3AB5}"/>
              </a:ext>
            </a:extLst>
          </p:cNvPr>
          <p:cNvSpPr txBox="1"/>
          <p:nvPr/>
        </p:nvSpPr>
        <p:spPr>
          <a:xfrm>
            <a:off x="256032" y="3881147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(%)</a:t>
            </a:r>
            <a:endParaRPr kumimoji="1"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73F01E3C-B9C6-EB43-846A-16616A60B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649325"/>
              </p:ext>
            </p:extLst>
          </p:nvPr>
        </p:nvGraphicFramePr>
        <p:xfrm>
          <a:off x="4343984" y="4153759"/>
          <a:ext cx="4011865" cy="2433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373">
                  <a:extLst>
                    <a:ext uri="{9D8B030D-6E8A-4147-A177-3AD203B41FA5}">
                      <a16:colId xmlns:a16="http://schemas.microsoft.com/office/drawing/2014/main" val="33776524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7863256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858898556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753968908"/>
                    </a:ext>
                  </a:extLst>
                </a:gridCol>
                <a:gridCol w="802373">
                  <a:extLst>
                    <a:ext uri="{9D8B030D-6E8A-4147-A177-3AD203B41FA5}">
                      <a16:colId xmlns:a16="http://schemas.microsoft.com/office/drawing/2014/main" val="2167592664"/>
                    </a:ext>
                  </a:extLst>
                </a:gridCol>
              </a:tblGrid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Model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Precision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Recall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F1-score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Accuracy</a:t>
                      </a:r>
                      <a:endParaRPr lang="ko-KR" altLang="en-US" sz="11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98770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NB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74.09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72.83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73.45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74.10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7410835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SVM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80.88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81.19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840354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RF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80.31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82.54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81.41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81.46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819708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Gradient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Boosting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80.03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80.56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80.74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745637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XGBoost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80.50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81.75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81.12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81.28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992473"/>
                  </a:ext>
                </a:extLst>
              </a:tr>
              <a:tr h="339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Average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79.16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79.94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79.55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79.80</a:t>
                      </a:r>
                      <a:endParaRPr lang="ko-KR" altLang="en-US" sz="10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556789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A7B6EA6-43A7-3242-928B-EFD345A9532D}"/>
              </a:ext>
            </a:extLst>
          </p:cNvPr>
          <p:cNvSpPr txBox="1"/>
          <p:nvPr/>
        </p:nvSpPr>
        <p:spPr>
          <a:xfrm>
            <a:off x="4372392" y="3881147"/>
            <a:ext cx="11683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 (%)</a:t>
            </a:r>
            <a:endParaRPr kumimoji="1"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84BEF62D-D0F4-1443-8E46-CC3B987C9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4660690"/>
              </p:ext>
            </p:extLst>
          </p:nvPr>
        </p:nvGraphicFramePr>
        <p:xfrm>
          <a:off x="8355849" y="4266994"/>
          <a:ext cx="3813426" cy="2433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3605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F527B-4952-2846-8C4C-9CF4BC6E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3C581D-B514-8245-8B19-B805D1D6D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and Word2Vec</a:t>
            </a: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J.Lilleberg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Y. Zhu and Y. Zhang, “Support vector machines and Word2vec for text classification with semantic features,” 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2015 IEEE 14</a:t>
            </a:r>
            <a:r>
              <a:rPr kumimoji="1" lang="en-US" altLang="ko-KR" i="1" baseline="30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International Conference on Cognitive Informatics &amp; Cognitive Computing,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2015.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 분류의 성과에서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와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결합한 방법과 개별 방법을 비교 분석하는 연구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5A159BF4-2F5A-204B-BEA5-4DEC173AE6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221551"/>
              </p:ext>
            </p:extLst>
          </p:nvPr>
        </p:nvGraphicFramePr>
        <p:xfrm>
          <a:off x="2341707" y="4045380"/>
          <a:ext cx="7508583" cy="2110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1925">
                  <a:extLst>
                    <a:ext uri="{9D8B030D-6E8A-4147-A177-3AD203B41FA5}">
                      <a16:colId xmlns:a16="http://schemas.microsoft.com/office/drawing/2014/main" val="4034980658"/>
                    </a:ext>
                  </a:extLst>
                </a:gridCol>
                <a:gridCol w="816658">
                  <a:extLst>
                    <a:ext uri="{9D8B030D-6E8A-4147-A177-3AD203B41FA5}">
                      <a16:colId xmlns:a16="http://schemas.microsoft.com/office/drawing/2014/main" val="2821036643"/>
                    </a:ext>
                  </a:extLst>
                </a:gridCol>
              </a:tblGrid>
              <a:tr h="3517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 Different Categories of different topics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Score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895341"/>
                  </a:ext>
                </a:extLst>
              </a:tr>
              <a:tr h="35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Word2vec with stop words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0.841892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900135"/>
                  </a:ext>
                </a:extLst>
              </a:tr>
              <a:tr h="35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TF-IDF with stop words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0.894595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0840335"/>
                  </a:ext>
                </a:extLst>
              </a:tr>
              <a:tr h="35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Word2vec weighted by TF-IDF w/o stop words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0.895946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5360607"/>
                  </a:ext>
                </a:extLst>
              </a:tr>
              <a:tr h="35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TF-IDF without stop words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0.881081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751877"/>
                  </a:ext>
                </a:extLst>
              </a:tr>
              <a:tr h="35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Word2vec weighted by TF-IDF w/o stop words + TF-IDF without stop words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0.897297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2559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0560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내용 개체 틀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71140"/>
              </p:ext>
            </p:extLst>
          </p:nvPr>
        </p:nvGraphicFramePr>
        <p:xfrm>
          <a:off x="1231036" y="2170159"/>
          <a:ext cx="9729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6273">
                  <a:extLst>
                    <a:ext uri="{9D8B030D-6E8A-4147-A177-3AD203B41FA5}">
                      <a16:colId xmlns:a16="http://schemas.microsoft.com/office/drawing/2014/main" val="2833426198"/>
                    </a:ext>
                  </a:extLst>
                </a:gridCol>
                <a:gridCol w="2672178">
                  <a:extLst>
                    <a:ext uri="{9D8B030D-6E8A-4147-A177-3AD203B41FA5}">
                      <a16:colId xmlns:a16="http://schemas.microsoft.com/office/drawing/2014/main" val="727674240"/>
                    </a:ext>
                  </a:extLst>
                </a:gridCol>
                <a:gridCol w="3521476">
                  <a:extLst>
                    <a:ext uri="{9D8B030D-6E8A-4147-A177-3AD203B41FA5}">
                      <a16:colId xmlns:a16="http://schemas.microsoft.com/office/drawing/2014/main" val="232989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정형 데이터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비정형데이터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48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테이블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텍스트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이미지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오디오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비디오 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625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형태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67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Target</a:t>
                      </a:r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중심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대상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데이터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493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분석 중심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연구대상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처리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전체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5939413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40D0F8B-FDAA-1E45-AE01-15FB9B62E117}"/>
              </a:ext>
            </a:extLst>
          </p:cNvPr>
          <p:cNvSpPr txBox="1">
            <a:spLocks/>
          </p:cNvSpPr>
          <p:nvPr/>
        </p:nvSpPr>
        <p:spPr>
          <a:xfrm>
            <a:off x="664320" y="2724692"/>
            <a:ext cx="6817135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kumimoji="1" lang="ko-KR" altLang="en-US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863962"/>
              </p:ext>
            </p:extLst>
          </p:nvPr>
        </p:nvGraphicFramePr>
        <p:xfrm>
          <a:off x="1060587" y="4276937"/>
          <a:ext cx="3697844" cy="18542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480348">
                  <a:extLst>
                    <a:ext uri="{9D8B030D-6E8A-4147-A177-3AD203B41FA5}">
                      <a16:colId xmlns:a16="http://schemas.microsoft.com/office/drawing/2014/main" val="3993229786"/>
                    </a:ext>
                  </a:extLst>
                </a:gridCol>
                <a:gridCol w="836019">
                  <a:extLst>
                    <a:ext uri="{9D8B030D-6E8A-4147-A177-3AD203B41FA5}">
                      <a16:colId xmlns:a16="http://schemas.microsoft.com/office/drawing/2014/main" val="680468287"/>
                    </a:ext>
                  </a:extLst>
                </a:gridCol>
                <a:gridCol w="652447">
                  <a:extLst>
                    <a:ext uri="{9D8B030D-6E8A-4147-A177-3AD203B41FA5}">
                      <a16:colId xmlns:a16="http://schemas.microsoft.com/office/drawing/2014/main" val="555974777"/>
                    </a:ext>
                  </a:extLst>
                </a:gridCol>
                <a:gridCol w="864515">
                  <a:extLst>
                    <a:ext uri="{9D8B030D-6E8A-4147-A177-3AD203B41FA5}">
                      <a16:colId xmlns:a16="http://schemas.microsoft.com/office/drawing/2014/main" val="1090864234"/>
                    </a:ext>
                  </a:extLst>
                </a:gridCol>
                <a:gridCol w="864515">
                  <a:extLst>
                    <a:ext uri="{9D8B030D-6E8A-4147-A177-3AD203B41FA5}">
                      <a16:colId xmlns:a16="http://schemas.microsoft.com/office/drawing/2014/main" val="30610768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983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2880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3047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2225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93977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2086373" y="6279649"/>
            <a:ext cx="1420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정형 데이터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532027" y="6279649"/>
            <a:ext cx="1651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비정형 데이터</a:t>
            </a:r>
          </a:p>
        </p:txBody>
      </p:sp>
      <p:pic>
        <p:nvPicPr>
          <p:cNvPr id="1026" name="Picture 2" descr="Video Clip 아이콘 - 무료 다운로드, PNG 및 벡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009" y="4321793"/>
            <a:ext cx="960888" cy="96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pple-music-icon-png-11 – Edge of Light Recor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52" y="4131455"/>
            <a:ext cx="1260629" cy="126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ree icon - Free vector icons - Free SVG, PSD, PNG, EPS, Ai &amp; Icon Fo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32" y="4305493"/>
            <a:ext cx="932333" cy="93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ree Icon | Text docum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001" y="5282111"/>
            <a:ext cx="849026" cy="84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akao talk - Free social media icon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452" y="5288997"/>
            <a:ext cx="842710" cy="84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55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Request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지역화폐 사용 패턴 분석 및 시각화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업종별 등 각 유형별로 지역화폐 데이터를 모니터링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648070" y="2577112"/>
            <a:ext cx="10884023" cy="2299317"/>
            <a:chOff x="648070" y="2683648"/>
            <a:chExt cx="10884023" cy="2299317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648070" y="2683648"/>
              <a:ext cx="10884023" cy="2183907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LOCAL CURRENCY USAGE</a:t>
              </a:r>
            </a:p>
            <a:p>
              <a:r>
                <a:rPr lang="ko-KR" altLang="en-US" sz="10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행정동별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0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가맹점수에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따른 지역화폐 사용량</a:t>
              </a: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4012707" y="2809416"/>
              <a:ext cx="2476870" cy="282605"/>
              <a:chOff x="4012707" y="3064277"/>
              <a:chExt cx="2476870" cy="282605"/>
            </a:xfrm>
          </p:grpSpPr>
          <p:sp>
            <p:nvSpPr>
              <p:cNvPr id="6" name="모서리가 둥근 직사각형 5"/>
              <p:cNvSpPr/>
              <p:nvPr/>
            </p:nvSpPr>
            <p:spPr>
              <a:xfrm>
                <a:off x="4012707" y="3064277"/>
                <a:ext cx="2476870" cy="282605"/>
              </a:xfrm>
              <a:prstGeom prst="roundRect">
                <a:avLst>
                  <a:gd name="adj" fmla="val 50000"/>
                </a:avLst>
              </a:prstGeom>
              <a:solidFill>
                <a:srgbClr val="CCFF66"/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ko-KR" altLang="en-US" sz="105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지역 설정</a:t>
                </a:r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4851645" y="3102009"/>
                <a:ext cx="1415989" cy="20936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금광</a:t>
                </a:r>
                <a:r>
                  <a:rPr lang="en-US" altLang="ko-KR" sz="105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sz="105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동</a:t>
                </a:r>
              </a:p>
            </p:txBody>
          </p:sp>
        </p:grpSp>
        <p:graphicFrame>
          <p:nvGraphicFramePr>
            <p:cNvPr id="12" name="차트 11"/>
            <p:cNvGraphicFramePr/>
            <p:nvPr>
              <p:extLst>
                <p:ext uri="{D42A27DB-BD31-4B8C-83A1-F6EECF244321}">
                  <p14:modId xmlns:p14="http://schemas.microsoft.com/office/powerpoint/2010/main" val="3081688103"/>
                </p:ext>
              </p:extLst>
            </p:nvPr>
          </p:nvGraphicFramePr>
          <p:xfrm>
            <a:off x="648070" y="3245163"/>
            <a:ext cx="10670959" cy="17378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3" name="타원 12"/>
            <p:cNvSpPr/>
            <p:nvPr/>
          </p:nvSpPr>
          <p:spPr>
            <a:xfrm>
              <a:off x="1811045" y="38466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1963445" y="39990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2115845" y="41514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1284303" y="429642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1572827" y="41514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1805126" y="4198771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2710648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3915052" y="40537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4122197" y="403305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4641538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5461984" y="3936879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6706333" y="372344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7720613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8582492" y="37489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34892" y="39013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9739542" y="365131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6294268" y="391764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6109313" y="39990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5789707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3234418" y="3480048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9741018" y="4310483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1713390" y="338165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4999235" y="441738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81193" y="4834257"/>
            <a:ext cx="10950900" cy="1950499"/>
            <a:chOff x="581193" y="4834257"/>
            <a:chExt cx="10950900" cy="1950499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581193" y="4834257"/>
              <a:ext cx="10950900" cy="1877261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ANALYSIS</a:t>
              </a:r>
            </a:p>
            <a:p>
              <a:r>
                <a:rPr lang="ko-KR" altLang="en-US" sz="105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 결제 분석</a:t>
              </a:r>
              <a:endPara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2115845" y="4954098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설정 지역</a:t>
              </a:r>
              <a:endParaRPr lang="en-US" altLang="ko-KR" sz="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금광</a:t>
              </a:r>
              <a:r>
                <a:rPr lang="en-US" altLang="ko-KR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동</a:t>
              </a:r>
            </a:p>
          </p:txBody>
        </p:sp>
        <p:graphicFrame>
          <p:nvGraphicFramePr>
            <p:cNvPr id="41" name="차트 40"/>
            <p:cNvGraphicFramePr/>
            <p:nvPr>
              <p:extLst>
                <p:ext uri="{D42A27DB-BD31-4B8C-83A1-F6EECF244321}">
                  <p14:modId xmlns:p14="http://schemas.microsoft.com/office/powerpoint/2010/main" val="2218999500"/>
                </p:ext>
              </p:extLst>
            </p:nvPr>
          </p:nvGraphicFramePr>
          <p:xfrm>
            <a:off x="846215" y="5041606"/>
            <a:ext cx="2625077" cy="17431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43" name="직선 연결선 42"/>
            <p:cNvCxnSpPr/>
            <p:nvPr/>
          </p:nvCxnSpPr>
          <p:spPr>
            <a:xfrm>
              <a:off x="4012706" y="5041606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4122197" y="5048092"/>
              <a:ext cx="3435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지역화폐 사용 확대가 필요한 대상 업종</a:t>
              </a:r>
            </a:p>
          </p:txBody>
        </p:sp>
        <p:sp>
          <p:nvSpPr>
            <p:cNvPr id="45" name="타원 44"/>
            <p:cNvSpPr/>
            <p:nvPr/>
          </p:nvSpPr>
          <p:spPr>
            <a:xfrm>
              <a:off x="4527612" y="5388746"/>
              <a:ext cx="861134" cy="861134"/>
            </a:xfrm>
            <a:prstGeom prst="ellipse">
              <a:avLst/>
            </a:prstGeom>
            <a:ln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/>
                <a:t>ALL</a:t>
              </a:r>
              <a:endParaRPr lang="ko-KR" altLang="en-US" sz="1600" b="1" dirty="0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599616" y="6313535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전연령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aphicFrame>
          <p:nvGraphicFramePr>
            <p:cNvPr id="49" name="차트 48"/>
            <p:cNvGraphicFramePr/>
            <p:nvPr>
              <p:extLst>
                <p:ext uri="{D42A27DB-BD31-4B8C-83A1-F6EECF244321}">
                  <p14:modId xmlns:p14="http://schemas.microsoft.com/office/powerpoint/2010/main" val="2048755103"/>
                </p:ext>
              </p:extLst>
            </p:nvPr>
          </p:nvGraphicFramePr>
          <p:xfrm>
            <a:off x="5923478" y="5292163"/>
            <a:ext cx="3115695" cy="1249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50" name="직선 연결선 49"/>
            <p:cNvCxnSpPr/>
            <p:nvPr/>
          </p:nvCxnSpPr>
          <p:spPr>
            <a:xfrm>
              <a:off x="9047825" y="5035585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9146056" y="5203730"/>
              <a:ext cx="2287806" cy="985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지역화폐가</a:t>
              </a: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관광지에서</a:t>
              </a:r>
              <a:endPara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</a:t>
              </a:r>
              <a:r>
                <a:rPr lang="ko-KR" altLang="en-US" sz="10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저조히</a:t>
              </a: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사용되고 있습니다</a:t>
              </a:r>
              <a:r>
                <a:rPr lang="en-US" altLang="ko-KR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관광지에 지역화폐 결제 촉진을 위한</a:t>
              </a:r>
              <a:endPara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추가 </a:t>
              </a:r>
              <a:r>
                <a:rPr lang="ko-KR" altLang="en-US" sz="10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판셋</a:t>
              </a:r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혜택을 눌러보세요</a:t>
              </a:r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9671883" y="6260097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rgbClr val="CCFF66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레포트</a:t>
              </a:r>
              <a:r>
                <a:rPr lang="ko-KR" altLang="en-US" sz="9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상세보기</a:t>
              </a:r>
              <a:endPara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8133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Prototype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지역화폐 사용 패턴 분석 및 시각화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업종별 등 각 유형별로 지역화폐 데이터를 모니터링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화면 기록 2021-04-01 오전 8.49.17" descr="화면 기록 2021-04-01 오전 8.49.17">
            <a:hlinkClick r:id="" action="ppaction://media"/>
            <a:extLst>
              <a:ext uri="{FF2B5EF4-FFF2-40B4-BE49-F238E27FC236}">
                <a16:creationId xmlns:a16="http://schemas.microsoft.com/office/drawing/2014/main" id="{56E993DB-70AA-DB4E-B7CD-EC30C94A3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0485" y="2521007"/>
            <a:ext cx="6939189" cy="433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4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행정동별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가맹점수에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따른 지역화폐 사용량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9D530CA-3959-2948-B92C-028F27BA6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" y="2779595"/>
            <a:ext cx="6147974" cy="3814603"/>
          </a:xfrm>
          <a:prstGeom prst="rect">
            <a:avLst/>
          </a:prstGeom>
        </p:spPr>
      </p:pic>
      <p:sp>
        <p:nvSpPr>
          <p:cNvPr id="56" name="내용 개체 틀 1">
            <a:extLst>
              <a:ext uri="{FF2B5EF4-FFF2-40B4-BE49-F238E27FC236}">
                <a16:creationId xmlns:a16="http://schemas.microsoft.com/office/drawing/2014/main" id="{051079FF-05E1-F645-92E3-CF6D6B6CD164}"/>
              </a:ext>
            </a:extLst>
          </p:cNvPr>
          <p:cNvSpPr txBox="1">
            <a:spLocks/>
          </p:cNvSpPr>
          <p:nvPr/>
        </p:nvSpPr>
        <p:spPr>
          <a:xfrm>
            <a:off x="6242977" y="2779596"/>
            <a:ext cx="5361911" cy="38146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지역화폐 사용량 및 지역별 소상공인 분포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30000" lvl="2" indent="0">
              <a:buNone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가맹점우편번호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시군구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행정동 데이터로 변환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경기도 우편번호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</a:p>
        </p:txBody>
      </p:sp>
      <p:graphicFrame>
        <p:nvGraphicFramePr>
          <p:cNvPr id="48" name="표 56">
            <a:extLst>
              <a:ext uri="{FF2B5EF4-FFF2-40B4-BE49-F238E27FC236}">
                <a16:creationId xmlns:a16="http://schemas.microsoft.com/office/drawing/2014/main" id="{9CF0E2B6-A2D1-6F44-9C70-ADDAE56902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819002"/>
              </p:ext>
            </p:extLst>
          </p:nvPr>
        </p:nvGraphicFramePr>
        <p:xfrm>
          <a:off x="6269487" y="3467498"/>
          <a:ext cx="582751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3655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846455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722625011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  <a:gridCol w="816090">
                  <a:extLst>
                    <a:ext uri="{9D8B030D-6E8A-4147-A177-3AD203B41FA5}">
                      <a16:colId xmlns:a16="http://schemas.microsoft.com/office/drawing/2014/main" val="249065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가맹점우편번호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성별코드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연령대코드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결제수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업종대분류명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상가수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</a:t>
                      </a:r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제조업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</a:t>
                      </a:r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건설업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A1A8736A-8105-BE41-94BC-805B4993F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355062"/>
              </p:ext>
            </p:extLst>
          </p:nvPr>
        </p:nvGraphicFramePr>
        <p:xfrm>
          <a:off x="6269487" y="5481678"/>
          <a:ext cx="582750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255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685420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702163">
                  <a:extLst>
                    <a:ext uri="{9D8B030D-6E8A-4147-A177-3AD203B41FA5}">
                      <a16:colId xmlns:a16="http://schemas.microsoft.com/office/drawing/2014/main" val="3722625011"/>
                    </a:ext>
                  </a:extLst>
                </a:gridCol>
                <a:gridCol w="661912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702163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  <a:gridCol w="807255">
                  <a:extLst>
                    <a:ext uri="{9D8B030D-6E8A-4147-A177-3AD203B41FA5}">
                      <a16:colId xmlns:a16="http://schemas.microsoft.com/office/drawing/2014/main" val="249065583"/>
                    </a:ext>
                  </a:extLst>
                </a:gridCol>
                <a:gridCol w="1461341">
                  <a:extLst>
                    <a:ext uri="{9D8B030D-6E8A-4147-A177-3AD203B41FA5}">
                      <a16:colId xmlns:a16="http://schemas.microsoft.com/office/drawing/2014/main" val="1749920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우편번호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읍면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도로명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리명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행정동명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법정동코드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보납로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개명리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4182025030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보납로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개명리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4182025030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413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행정동별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가맹점수에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따른 지역화폐 사용량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9D530CA-3959-2948-B92C-028F27BA6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" y="2779595"/>
            <a:ext cx="6147974" cy="3814603"/>
          </a:xfrm>
          <a:prstGeom prst="rect">
            <a:avLst/>
          </a:prstGeom>
        </p:spPr>
      </p:pic>
      <p:sp>
        <p:nvSpPr>
          <p:cNvPr id="56" name="내용 개체 틀 1">
            <a:extLst>
              <a:ext uri="{FF2B5EF4-FFF2-40B4-BE49-F238E27FC236}">
                <a16:creationId xmlns:a16="http://schemas.microsoft.com/office/drawing/2014/main" id="{051079FF-05E1-F645-92E3-CF6D6B6CD164}"/>
              </a:ext>
            </a:extLst>
          </p:cNvPr>
          <p:cNvSpPr txBox="1">
            <a:spLocks/>
          </p:cNvSpPr>
          <p:nvPr/>
        </p:nvSpPr>
        <p:spPr>
          <a:xfrm>
            <a:off x="6242977" y="2779596"/>
            <a:ext cx="5361911" cy="38146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X-axis: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상가 수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Y-axis: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 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시각화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pyplot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로컬 서버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dash</a:t>
            </a:r>
          </a:p>
        </p:txBody>
      </p:sp>
      <p:graphicFrame>
        <p:nvGraphicFramePr>
          <p:cNvPr id="48" name="표 56">
            <a:extLst>
              <a:ext uri="{FF2B5EF4-FFF2-40B4-BE49-F238E27FC236}">
                <a16:creationId xmlns:a16="http://schemas.microsoft.com/office/drawing/2014/main" id="{9CF0E2B6-A2D1-6F44-9C70-ADDAE56902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30994"/>
              </p:ext>
            </p:extLst>
          </p:nvPr>
        </p:nvGraphicFramePr>
        <p:xfrm>
          <a:off x="6593468" y="3157576"/>
          <a:ext cx="501142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2855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1252855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252855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1252855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행정동 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결제 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상가 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255432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9416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북면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3939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664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A28065B1-C921-AC46-A458-A141BC2386E9}"/>
              </a:ext>
            </a:extLst>
          </p:cNvPr>
          <p:cNvGrpSpPr/>
          <p:nvPr/>
        </p:nvGrpSpPr>
        <p:grpSpPr>
          <a:xfrm>
            <a:off x="8103103" y="2170425"/>
            <a:ext cx="799258" cy="987151"/>
            <a:chOff x="8103103" y="2170425"/>
            <a:chExt cx="799258" cy="987151"/>
          </a:xfrm>
        </p:grpSpPr>
        <p:sp>
          <p:nvSpPr>
            <p:cNvPr id="6" name="아래쪽 화살표[D] 5">
              <a:extLst>
                <a:ext uri="{FF2B5EF4-FFF2-40B4-BE49-F238E27FC236}">
                  <a16:creationId xmlns:a16="http://schemas.microsoft.com/office/drawing/2014/main" id="{381B8FD7-FAA9-C440-981D-E76735D196D0}"/>
                </a:ext>
              </a:extLst>
            </p:cNvPr>
            <p:cNvSpPr/>
            <p:nvPr/>
          </p:nvSpPr>
          <p:spPr>
            <a:xfrm>
              <a:off x="8383979" y="2539757"/>
              <a:ext cx="237507" cy="617819"/>
            </a:xfrm>
            <a:prstGeom prst="down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9344576-F19B-4445-ABD1-EAC0F9BFCF63}"/>
                </a:ext>
              </a:extLst>
            </p:cNvPr>
            <p:cNvSpPr txBox="1"/>
            <p:nvPr/>
          </p:nvSpPr>
          <p:spPr>
            <a:xfrm>
              <a:off x="8103103" y="2170425"/>
              <a:ext cx="7992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</a:t>
              </a:r>
              <a:endParaRPr kumimoji="1"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5051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 지역화폐 사용량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8AA215-ADC9-9749-B8A7-F038872A1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73" y="2779596"/>
            <a:ext cx="3269618" cy="3765839"/>
          </a:xfrm>
          <a:prstGeom prst="rect">
            <a:avLst/>
          </a:prstGeom>
        </p:spPr>
      </p:pic>
      <p:sp>
        <p:nvSpPr>
          <p:cNvPr id="15" name="내용 개체 틀 1">
            <a:extLst>
              <a:ext uri="{FF2B5EF4-FFF2-40B4-BE49-F238E27FC236}">
                <a16:creationId xmlns:a16="http://schemas.microsoft.com/office/drawing/2014/main" id="{72D7F450-93BF-964E-A72D-C255308884F3}"/>
              </a:ext>
            </a:extLst>
          </p:cNvPr>
          <p:cNvSpPr txBox="1">
            <a:spLocks/>
          </p:cNvSpPr>
          <p:nvPr/>
        </p:nvSpPr>
        <p:spPr>
          <a:xfrm>
            <a:off x="6242977" y="2779596"/>
            <a:ext cx="5361911" cy="38146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지역화폐 사용량 및 지역별 소상공인 분포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30000" lvl="2" indent="0">
              <a:buNone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가맹점우편번호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시군구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행정동 데이터로 변환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경기도 우편번호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</a:p>
        </p:txBody>
      </p:sp>
      <p:graphicFrame>
        <p:nvGraphicFramePr>
          <p:cNvPr id="16" name="표 56">
            <a:extLst>
              <a:ext uri="{FF2B5EF4-FFF2-40B4-BE49-F238E27FC236}">
                <a16:creationId xmlns:a16="http://schemas.microsoft.com/office/drawing/2014/main" id="{0157AB96-13C4-224F-AD86-EA9F19A0D4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486871"/>
              </p:ext>
            </p:extLst>
          </p:nvPr>
        </p:nvGraphicFramePr>
        <p:xfrm>
          <a:off x="6269487" y="3467498"/>
          <a:ext cx="582751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3655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846455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722625011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  <a:gridCol w="816090">
                  <a:extLst>
                    <a:ext uri="{9D8B030D-6E8A-4147-A177-3AD203B41FA5}">
                      <a16:colId xmlns:a16="http://schemas.microsoft.com/office/drawing/2014/main" val="249065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가맹점우편번호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성별코드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연령대코드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결제수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업종대분류명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상가수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</a:t>
                      </a:r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제조업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</a:t>
                      </a:r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건설업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A98B501-CB94-9F41-B1F0-ADC2F0A42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096651"/>
              </p:ext>
            </p:extLst>
          </p:nvPr>
        </p:nvGraphicFramePr>
        <p:xfrm>
          <a:off x="6269487" y="5481678"/>
          <a:ext cx="582750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255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685420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702163">
                  <a:extLst>
                    <a:ext uri="{9D8B030D-6E8A-4147-A177-3AD203B41FA5}">
                      <a16:colId xmlns:a16="http://schemas.microsoft.com/office/drawing/2014/main" val="3722625011"/>
                    </a:ext>
                  </a:extLst>
                </a:gridCol>
                <a:gridCol w="661912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702163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  <a:gridCol w="807255">
                  <a:extLst>
                    <a:ext uri="{9D8B030D-6E8A-4147-A177-3AD203B41FA5}">
                      <a16:colId xmlns:a16="http://schemas.microsoft.com/office/drawing/2014/main" val="249065583"/>
                    </a:ext>
                  </a:extLst>
                </a:gridCol>
                <a:gridCol w="1461341">
                  <a:extLst>
                    <a:ext uri="{9D8B030D-6E8A-4147-A177-3AD203B41FA5}">
                      <a16:colId xmlns:a16="http://schemas.microsoft.com/office/drawing/2014/main" val="1749920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우편번호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읍면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도로명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리명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행정동명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법정동코드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보납로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개명리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4182025030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보납로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개명리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4182025030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949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 지역화폐 사용량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8AA215-ADC9-9749-B8A7-F038872A1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73" y="2779596"/>
            <a:ext cx="3269618" cy="3765839"/>
          </a:xfrm>
          <a:prstGeom prst="rect">
            <a:avLst/>
          </a:prstGeom>
        </p:spPr>
      </p:pic>
      <p:graphicFrame>
        <p:nvGraphicFramePr>
          <p:cNvPr id="8" name="표 56">
            <a:extLst>
              <a:ext uri="{FF2B5EF4-FFF2-40B4-BE49-F238E27FC236}">
                <a16:creationId xmlns:a16="http://schemas.microsoft.com/office/drawing/2014/main" id="{10231F0E-1120-8047-83C7-5686ACD0A5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632616"/>
              </p:ext>
            </p:extLst>
          </p:nvPr>
        </p:nvGraphicFramePr>
        <p:xfrm>
          <a:off x="6593467" y="3157576"/>
          <a:ext cx="48899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493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3309088352"/>
                    </a:ext>
                  </a:extLst>
                </a:gridCol>
                <a:gridCol w="1222493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행정동 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연령대코드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결제 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10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2375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가평군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가평읍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20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15703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  <p:sp>
        <p:nvSpPr>
          <p:cNvPr id="9" name="내용 개체 틀 1">
            <a:extLst>
              <a:ext uri="{FF2B5EF4-FFF2-40B4-BE49-F238E27FC236}">
                <a16:creationId xmlns:a16="http://schemas.microsoft.com/office/drawing/2014/main" id="{75D73B1C-0F8B-4642-905E-C63C4E1400A1}"/>
              </a:ext>
            </a:extLst>
          </p:cNvPr>
          <p:cNvSpPr txBox="1">
            <a:spLocks/>
          </p:cNvSpPr>
          <p:nvPr/>
        </p:nvSpPr>
        <p:spPr>
          <a:xfrm>
            <a:off x="6242977" y="2779596"/>
            <a:ext cx="5361911" cy="38146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X-axis: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연령대코드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Y-axis: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 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시각화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pyplot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로컬 서버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python dash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7F683A5-8779-054F-B6AA-B0172E603CC9}"/>
              </a:ext>
            </a:extLst>
          </p:cNvPr>
          <p:cNvGrpSpPr/>
          <p:nvPr/>
        </p:nvGrpSpPr>
        <p:grpSpPr>
          <a:xfrm>
            <a:off x="9278760" y="2166101"/>
            <a:ext cx="799258" cy="987151"/>
            <a:chOff x="8103103" y="2170425"/>
            <a:chExt cx="799258" cy="987151"/>
          </a:xfrm>
        </p:grpSpPr>
        <p:sp>
          <p:nvSpPr>
            <p:cNvPr id="11" name="아래쪽 화살표[D] 10">
              <a:extLst>
                <a:ext uri="{FF2B5EF4-FFF2-40B4-BE49-F238E27FC236}">
                  <a16:creationId xmlns:a16="http://schemas.microsoft.com/office/drawing/2014/main" id="{FD7C23C2-7D84-F849-A0F1-481AD0A4E528}"/>
                </a:ext>
              </a:extLst>
            </p:cNvPr>
            <p:cNvSpPr/>
            <p:nvPr/>
          </p:nvSpPr>
          <p:spPr>
            <a:xfrm>
              <a:off x="8383979" y="2539757"/>
              <a:ext cx="237507" cy="617819"/>
            </a:xfrm>
            <a:prstGeom prst="down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853F10-52F5-0241-8406-297B9B3382A5}"/>
                </a:ext>
              </a:extLst>
            </p:cNvPr>
            <p:cNvSpPr txBox="1"/>
            <p:nvPr/>
          </p:nvSpPr>
          <p:spPr>
            <a:xfrm>
              <a:off x="8103103" y="2170425"/>
              <a:ext cx="7992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</a:t>
              </a:r>
              <a:endParaRPr kumimoji="1"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086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타지역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대비 결제금액이 많은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업종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2330E54-91F8-A844-A068-7C2865CD41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171"/>
          <a:stretch/>
        </p:blipFill>
        <p:spPr>
          <a:xfrm>
            <a:off x="0" y="2535433"/>
            <a:ext cx="3185739" cy="322356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865FF02-7D53-A24A-B9E3-9A74576EA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54" r="2901"/>
          <a:stretch/>
        </p:blipFill>
        <p:spPr>
          <a:xfrm>
            <a:off x="3180005" y="3359234"/>
            <a:ext cx="3178282" cy="3200178"/>
          </a:xfrm>
          <a:prstGeom prst="rect">
            <a:avLst/>
          </a:prstGeom>
        </p:spPr>
      </p:pic>
      <p:sp>
        <p:nvSpPr>
          <p:cNvPr id="15" name="내용 개체 틀 1">
            <a:extLst>
              <a:ext uri="{FF2B5EF4-FFF2-40B4-BE49-F238E27FC236}">
                <a16:creationId xmlns:a16="http://schemas.microsoft.com/office/drawing/2014/main" id="{5D569E51-BCB5-3748-8A4D-B46DDFA5EFA3}"/>
              </a:ext>
            </a:extLst>
          </p:cNvPr>
          <p:cNvSpPr txBox="1">
            <a:spLocks/>
          </p:cNvSpPr>
          <p:nvPr/>
        </p:nvSpPr>
        <p:spPr>
          <a:xfrm>
            <a:off x="6242977" y="2535433"/>
            <a:ext cx="5717375" cy="40587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데이터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남녀별 소비패턴 현황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30000" lvl="2" indent="0">
              <a:buNone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사용하던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{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지역화폐 사용량 및 지역별 소상공인 분포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＇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업종대분류명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적합하지 않다고 판단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 데이터의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가맹점업종명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대체하기로 함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lnSpc>
                <a:spcPts val="1240"/>
              </a:lnSpc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지역화폐 사용량 및 지역별 소상공인 분포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업종대분류명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</a:p>
          <a:p>
            <a:pPr marL="630000" lvl="2" indent="0">
              <a:lnSpc>
                <a:spcPts val="1240"/>
              </a:lnSpc>
              <a:buNone/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{</a:t>
            </a:r>
            <a:r>
              <a:rPr lang="en" altLang="ko-KR" sz="1200" dirty="0"/>
              <a:t>A</a:t>
            </a:r>
            <a:r>
              <a:rPr lang="ko-KR" altLang="en-US" sz="1200" dirty="0"/>
              <a:t>농업</a:t>
            </a:r>
            <a:r>
              <a:rPr lang="en-US" altLang="ko-KR" sz="1200" dirty="0"/>
              <a:t>;</a:t>
            </a:r>
            <a:r>
              <a:rPr lang="ko-KR" altLang="en-US" sz="1200" dirty="0" err="1"/>
              <a:t>임업및어업</a:t>
            </a:r>
            <a:r>
              <a:rPr lang="en-US" altLang="ko-KR" sz="1200" dirty="0"/>
              <a:t>', '</a:t>
            </a:r>
            <a:r>
              <a:rPr lang="en" altLang="ko-KR" sz="1200" dirty="0"/>
              <a:t>B</a:t>
            </a:r>
            <a:r>
              <a:rPr lang="ko-KR" altLang="en-US" sz="1200" dirty="0"/>
              <a:t>광업</a:t>
            </a:r>
            <a:r>
              <a:rPr lang="en-US" altLang="ko-KR" sz="1200" dirty="0"/>
              <a:t>', '</a:t>
            </a:r>
            <a:r>
              <a:rPr lang="en" altLang="ko-KR" sz="1200" dirty="0"/>
              <a:t>C</a:t>
            </a:r>
            <a:r>
              <a:rPr lang="ko-KR" altLang="en-US" sz="1200" dirty="0"/>
              <a:t>제조업</a:t>
            </a:r>
            <a:r>
              <a:rPr lang="en-US" altLang="ko-KR" sz="1200" dirty="0"/>
              <a:t>', '</a:t>
            </a:r>
            <a:r>
              <a:rPr lang="en" altLang="ko-KR" sz="1200" dirty="0"/>
              <a:t>D</a:t>
            </a:r>
            <a:r>
              <a:rPr lang="ko-KR" altLang="en-US" sz="1200" dirty="0"/>
              <a:t>전기</a:t>
            </a:r>
            <a:r>
              <a:rPr lang="en-US" altLang="ko-KR" sz="1200" dirty="0"/>
              <a:t>;</a:t>
            </a:r>
            <a:r>
              <a:rPr lang="ko-KR" altLang="en-US" sz="1200" dirty="0"/>
              <a:t>가스</a:t>
            </a:r>
            <a:r>
              <a:rPr lang="en-US" altLang="ko-KR" sz="1200" dirty="0"/>
              <a:t>;</a:t>
            </a:r>
            <a:r>
              <a:rPr lang="ko-KR" altLang="en-US" sz="1200" dirty="0" err="1"/>
              <a:t>증기및수도사업</a:t>
            </a:r>
            <a:r>
              <a:rPr lang="en-US" altLang="ko-KR" sz="1200" dirty="0"/>
              <a:t>’…}</a:t>
            </a:r>
          </a:p>
          <a:p>
            <a:pPr lvl="2">
              <a:lnSpc>
                <a:spcPts val="1240"/>
              </a:lnSpc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남녀별 소비패턴 현황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가맹점업종명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</a:p>
          <a:p>
            <a:pPr marL="630000" lvl="2" indent="0">
              <a:lnSpc>
                <a:spcPts val="1240"/>
              </a:lnSpc>
              <a:buNone/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{</a:t>
            </a:r>
            <a:r>
              <a:rPr lang="en-US" altLang="ko-KR" sz="1200" dirty="0"/>
              <a:t>'</a:t>
            </a:r>
            <a:r>
              <a:rPr lang="ko-KR" altLang="en-US" sz="1200" dirty="0"/>
              <a:t>가구</a:t>
            </a:r>
            <a:r>
              <a:rPr lang="en-US" altLang="ko-KR" sz="1200" dirty="0"/>
              <a:t>', '</a:t>
            </a:r>
            <a:r>
              <a:rPr lang="ko-KR" altLang="en-US" sz="1200" dirty="0"/>
              <a:t>건강식품</a:t>
            </a:r>
            <a:r>
              <a:rPr lang="en-US" altLang="ko-KR" sz="1200" dirty="0"/>
              <a:t>’,  '</a:t>
            </a:r>
            <a:r>
              <a:rPr lang="ko-KR" altLang="en-US" sz="1200" dirty="0"/>
              <a:t>병원</a:t>
            </a:r>
            <a:r>
              <a:rPr lang="en-US" altLang="ko-KR" sz="1200" dirty="0"/>
              <a:t>', '</a:t>
            </a:r>
            <a:r>
              <a:rPr lang="ko-KR" altLang="en-US" sz="1200" dirty="0"/>
              <a:t>여행</a:t>
            </a:r>
            <a:r>
              <a:rPr lang="en-US" altLang="ko-KR" sz="1200" dirty="0"/>
              <a:t>’,  '</a:t>
            </a:r>
            <a:r>
              <a:rPr lang="ko-KR" altLang="en-US" sz="1200" dirty="0"/>
              <a:t>의류</a:t>
            </a:r>
            <a:r>
              <a:rPr lang="en-US" altLang="ko-KR" sz="1200" dirty="0"/>
              <a:t>', '</a:t>
            </a:r>
            <a:r>
              <a:rPr lang="ko-KR" altLang="en-US" sz="1200" dirty="0"/>
              <a:t>일반휴게음식</a:t>
            </a:r>
            <a:r>
              <a:rPr lang="en-US" altLang="ko-KR" sz="1200" dirty="0"/>
              <a:t>', ‘</a:t>
            </a:r>
            <a:r>
              <a:rPr lang="ko-KR" altLang="en-US" sz="1200" dirty="0"/>
              <a:t>학원</a:t>
            </a:r>
            <a:r>
              <a:rPr lang="en-US" altLang="ko-KR" sz="1200" dirty="0"/>
              <a:t>’…}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6" name="표 56">
            <a:extLst>
              <a:ext uri="{FF2B5EF4-FFF2-40B4-BE49-F238E27FC236}">
                <a16:creationId xmlns:a16="http://schemas.microsoft.com/office/drawing/2014/main" id="{B04EC0D5-3671-9E47-88B3-9A5CBEC770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0995801"/>
              </p:ext>
            </p:extLst>
          </p:nvPr>
        </p:nvGraphicFramePr>
        <p:xfrm>
          <a:off x="6491732" y="3187253"/>
          <a:ext cx="5468620" cy="1183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388">
                  <a:extLst>
                    <a:ext uri="{9D8B030D-6E8A-4147-A177-3AD203B41FA5}">
                      <a16:colId xmlns:a16="http://schemas.microsoft.com/office/drawing/2014/main" val="653833039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656879493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722625011"/>
                    </a:ext>
                  </a:extLst>
                </a:gridCol>
                <a:gridCol w="1271524">
                  <a:extLst>
                    <a:ext uri="{9D8B030D-6E8A-4147-A177-3AD203B41FA5}">
                      <a16:colId xmlns:a16="http://schemas.microsoft.com/office/drawing/2014/main" val="1470620830"/>
                    </a:ext>
                  </a:extLst>
                </a:gridCol>
                <a:gridCol w="1093724">
                  <a:extLst>
                    <a:ext uri="{9D8B030D-6E8A-4147-A177-3AD203B41FA5}">
                      <a16:colId xmlns:a16="http://schemas.microsoft.com/office/drawing/2014/main" val="4139890920"/>
                    </a:ext>
                  </a:extLst>
                </a:gridCol>
              </a:tblGrid>
              <a:tr h="3945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년월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시군구명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성별코드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가맹점업종명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총결제금액</a:t>
                      </a:r>
                      <a:endParaRPr lang="ko-KR" altLang="en-US" sz="12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692133"/>
                  </a:ext>
                </a:extLst>
              </a:tr>
              <a:tr h="3945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2019-03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양주시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유통업 영리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7600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607166"/>
                  </a:ext>
                </a:extLst>
              </a:tr>
              <a:tr h="3945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2019-03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dirty="0" err="1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양주시</a:t>
                      </a:r>
                      <a:endParaRPr lang="en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일반휴게음식</a:t>
                      </a:r>
                      <a:endParaRPr lang="en-US" altLang="ko-KR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26200</a:t>
                      </a:r>
                      <a:endParaRPr lang="ko-KR" altLang="en-US" sz="1200" b="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4073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257506"/>
      </p:ext>
    </p:extLst>
  </p:cSld>
  <p:clrMapOvr>
    <a:masterClrMapping/>
  </p:clrMapOvr>
</p:sld>
</file>

<file path=ppt/theme/theme1.xml><?xml version="1.0" encoding="utf-8"?>
<a:theme xmlns:a="http://schemas.openxmlformats.org/drawingml/2006/main" name="분할">
  <a:themeElements>
    <a:clrScheme name="분할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분할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{B8C3BA3A-A292-E94E-813C-6643D049B1BF}tf10001123</Template>
  <TotalTime>3281</TotalTime>
  <Words>1869</Words>
  <Application>Microsoft Macintosh PowerPoint</Application>
  <PresentationFormat>와이드스크린</PresentationFormat>
  <Paragraphs>626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맑은 고딕</vt:lpstr>
      <vt:lpstr>Cambria Math</vt:lpstr>
      <vt:lpstr>Gill Sans MT</vt:lpstr>
      <vt:lpstr>Wingdings 2</vt:lpstr>
      <vt:lpstr>분할</vt:lpstr>
      <vt:lpstr>정형 &amp; 비정형 데이터 분석</vt:lpstr>
      <vt:lpstr>정형 / 비정형 데이터</vt:lpstr>
      <vt:lpstr>정형 데이터 분석 및 시각화</vt:lpstr>
      <vt:lpstr>정형 데이터 분석 및 시각화</vt:lpstr>
      <vt:lpstr>정형 데이터 분석 및 시각화</vt:lpstr>
      <vt:lpstr>정형 데이터 분석 및 시각화</vt:lpstr>
      <vt:lpstr>정형 데이터 분석 및 시각화</vt:lpstr>
      <vt:lpstr>정형 데이터 분석 및 시각화</vt:lpstr>
      <vt:lpstr>정형 데이터 분석 및 시각화</vt:lpstr>
      <vt:lpstr>정형 데이터 분석 및 시각화</vt:lpstr>
      <vt:lpstr>비정형 데이터 분석 -텍스트</vt:lpstr>
      <vt:lpstr>비정형 데이터 분석 -텍스트</vt:lpstr>
      <vt:lpstr>비정형 데이터 분석 -텍스트</vt:lpstr>
      <vt:lpstr>비정형 데이터 분석 -텍스트</vt:lpstr>
      <vt:lpstr>비정형 데이터 분석 -텍스트</vt:lpstr>
      <vt:lpstr>비정형 데이터 분석 -텍스트</vt:lpstr>
      <vt:lpstr>비정형 데이터 분석 -텍스트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71</cp:revision>
  <cp:lastPrinted>2021-03-26T03:50:19Z</cp:lastPrinted>
  <dcterms:created xsi:type="dcterms:W3CDTF">2021-03-23T08:13:52Z</dcterms:created>
  <dcterms:modified xsi:type="dcterms:W3CDTF">2021-04-01T07:57:12Z</dcterms:modified>
</cp:coreProperties>
</file>

<file path=docProps/thumbnail.jpeg>
</file>